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1" r:id="rId6"/>
    <p:sldId id="260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1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44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68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923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30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681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5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58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80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6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9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832F2-868D-44BF-BBAE-80A81992B79F}" type="datetimeFigureOut">
              <a:rPr lang="ru-RU" smtClean="0"/>
              <a:t>13.12.2018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09090-FFD0-421A-8A3E-E2ACCCD3C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6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Атлас системы медицинской помощи при сердечно-сосудистых заболеваниях </a:t>
            </a:r>
            <a:br>
              <a:rPr lang="ru-RU" dirty="0" smtClean="0"/>
            </a:br>
            <a:r>
              <a:rPr lang="ru-RU" dirty="0" smtClean="0"/>
              <a:t>(проект)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/>
          <a:lstStyle/>
          <a:p>
            <a:r>
              <a:rPr lang="ru-RU" dirty="0" smtClean="0"/>
              <a:t>Конради А.О.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23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Предпосылки к формированию атласа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Необходимость оперативной информации, которая могла бы помочь соотносить показатели здоровья населения с системой оказания медицинской помощи и ее ресурсном обеспечением по профилю </a:t>
            </a:r>
          </a:p>
          <a:p>
            <a:r>
              <a:rPr lang="ru-RU" dirty="0" smtClean="0"/>
              <a:t>Необходимость визуализации динамики показателей и сравнительных характеристик по регионам с целью планирования изменений и инвестиций.</a:t>
            </a:r>
          </a:p>
          <a:p>
            <a:r>
              <a:rPr lang="ru-RU" dirty="0" smtClean="0"/>
              <a:t>Необходимость системного анализа всех этапов помощи от профилактики до реабилитации с участие нескольких специальностей (в том числе РЭХ и сердечно-сосудистая хирургия)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29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Задачи атласа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Формирование целостной картины смертности, заболеваемости и ее структуры  в области БСК в комплексе с оценкой  состояния медицинской помощи в РФ</a:t>
            </a:r>
          </a:p>
          <a:p>
            <a:r>
              <a:rPr lang="ru-RU" dirty="0" smtClean="0"/>
              <a:t>Выявление тенденций, наличие пробелов в видах оказания помощи, оценка доступности, ресурсов и создание предпосылок для выработки конкретных рекомендаций по улучшению ситуации</a:t>
            </a:r>
          </a:p>
          <a:p>
            <a:r>
              <a:rPr lang="ru-RU" dirty="0" smtClean="0"/>
              <a:t>Реализация и интеграция функций и систем мониторинга для НМИЦ, вузов и главных внештатных специалистов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13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Основные блоки атласа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21059"/>
              </p:ext>
            </p:extLst>
          </p:nvPr>
        </p:nvGraphicFramePr>
        <p:xfrm>
          <a:off x="107504" y="1052736"/>
          <a:ext cx="8784976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Направление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Информационные блоки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Факторы риска</a:t>
                      </a:r>
                      <a:r>
                        <a:rPr lang="ru-RU" sz="1400" baseline="0" dirty="0" smtClean="0"/>
                        <a:t> и показатели заболеваемости смертности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Данные центров </a:t>
                      </a:r>
                      <a:r>
                        <a:rPr lang="ru-RU" sz="1400" dirty="0" err="1" smtClean="0"/>
                        <a:t>эпид.мониторинга</a:t>
                      </a:r>
                      <a:endParaRPr lang="ru-RU" sz="1400" dirty="0" smtClean="0"/>
                    </a:p>
                    <a:p>
                      <a:r>
                        <a:rPr lang="ru-RU" sz="1400" dirty="0" smtClean="0"/>
                        <a:t>Данные Росстата, мониторингов и др. источников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Учреждения, их ресурсы и матрица компетенций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Койки</a:t>
                      </a:r>
                    </a:p>
                    <a:p>
                      <a:r>
                        <a:rPr lang="ru-RU" sz="1400" dirty="0" smtClean="0"/>
                        <a:t>Специализация</a:t>
                      </a:r>
                    </a:p>
                    <a:p>
                      <a:r>
                        <a:rPr lang="ru-RU" sz="1400" dirty="0" smtClean="0"/>
                        <a:t>Центры ЧКВ, в том числе первичная, кардиохирургические койки</a:t>
                      </a:r>
                    </a:p>
                    <a:p>
                      <a:r>
                        <a:rPr lang="ru-RU" sz="1400" dirty="0" smtClean="0"/>
                        <a:t>Схемы маршрутизации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Выполняемые процедуры, в том числе ВМП, клинические апробации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 виды ЧКВ, АКШ, клапанная хирургия, все эндоваскулярные вмешательства, имплантации устройств, </a:t>
                      </a:r>
                      <a:r>
                        <a:rPr lang="ru-RU" sz="1400" dirty="0" err="1" smtClean="0"/>
                        <a:t>аблации</a:t>
                      </a:r>
                      <a:r>
                        <a:rPr lang="ru-RU" sz="1400" dirty="0" smtClean="0"/>
                        <a:t> и др. (по перечню). Новые технологии</a:t>
                      </a:r>
                    </a:p>
                    <a:p>
                      <a:r>
                        <a:rPr lang="ru-RU" sz="1400" dirty="0" smtClean="0"/>
                        <a:t>Оптимально – регистры по каждому виду вмешательств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Кадры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Обеспеченность</a:t>
                      </a:r>
                    </a:p>
                    <a:p>
                      <a:r>
                        <a:rPr lang="ru-RU" sz="1400" dirty="0" smtClean="0"/>
                        <a:t>Система подготовки (маршрутизация, аккредитация)</a:t>
                      </a:r>
                    </a:p>
                    <a:p>
                      <a:r>
                        <a:rPr lang="ru-RU" sz="1400" dirty="0" smtClean="0"/>
                        <a:t>Квалификация кадров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Научные исследования и пилотные проекты (совместно с научной комиссией по кардиологии РАН)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Реестр научных проектов и их результатов</a:t>
                      </a:r>
                    </a:p>
                    <a:p>
                      <a:r>
                        <a:rPr lang="ru-RU" sz="1400" dirty="0" smtClean="0"/>
                        <a:t>Формирование кооперативный проектов в рамках НМИЦ по профилям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01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Атлас в графическом исполнении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Карта регионов</a:t>
            </a:r>
          </a:p>
          <a:p>
            <a:r>
              <a:rPr lang="ru-RU" dirty="0" smtClean="0"/>
              <a:t>Построение сравнительных диаграмм по каждой характеристике</a:t>
            </a:r>
          </a:p>
          <a:p>
            <a:r>
              <a:rPr lang="ru-RU" dirty="0" smtClean="0"/>
              <a:t>Тренды и прогноз</a:t>
            </a:r>
          </a:p>
          <a:p>
            <a:r>
              <a:rPr lang="ru-RU" dirty="0" smtClean="0"/>
              <a:t>Диаграммы рейтинга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136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Этапы формирования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Сбор данных</a:t>
            </a:r>
          </a:p>
          <a:p>
            <a:r>
              <a:rPr lang="ru-RU" dirty="0" smtClean="0"/>
              <a:t>Гармонизация данных различных источников</a:t>
            </a:r>
          </a:p>
          <a:p>
            <a:r>
              <a:rPr lang="ru-RU" dirty="0" smtClean="0"/>
              <a:t>Формирование электронного атласа и аналитических опций </a:t>
            </a:r>
          </a:p>
          <a:p>
            <a:r>
              <a:rPr lang="ru-RU" dirty="0" smtClean="0"/>
              <a:t>Он-</a:t>
            </a:r>
            <a:r>
              <a:rPr lang="ru-RU" dirty="0" err="1" smtClean="0"/>
              <a:t>лайн</a:t>
            </a:r>
            <a:r>
              <a:rPr lang="ru-RU" dirty="0" smtClean="0"/>
              <a:t> публикация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13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Стратегия развития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Интеграция с другими сервисами и документами – региональными паспортами, регистрами, единой информационной системой, реестром медицинских работников и т.д.</a:t>
            </a:r>
          </a:p>
          <a:p>
            <a:r>
              <a:rPr lang="ru-RU" dirty="0" smtClean="0"/>
              <a:t>Интеграция в систему глобального здравоохранения в рамках действующего законодательства – ВОЗ, Европейские регистры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68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Пример графического представления данные по числу операций </a:t>
            </a:r>
            <a:r>
              <a:rPr lang="ru-RU" sz="3200" dirty="0" err="1" smtClean="0"/>
              <a:t>ревасуляризации</a:t>
            </a:r>
            <a:r>
              <a:rPr lang="ru-RU" sz="3200" dirty="0" smtClean="0"/>
              <a:t> в Европе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978" y="1600200"/>
            <a:ext cx="70660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147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035" y="1600200"/>
            <a:ext cx="639992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116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348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Атлас системы медицинской помощи при сердечно-сосудистых заболеваниях  (проект)</vt:lpstr>
      <vt:lpstr>Предпосылки к формированию атласа</vt:lpstr>
      <vt:lpstr>Задачи атласа</vt:lpstr>
      <vt:lpstr>Основные блоки атласа</vt:lpstr>
      <vt:lpstr>Атлас в графическом исполнении</vt:lpstr>
      <vt:lpstr>Этапы формирования</vt:lpstr>
      <vt:lpstr>Стратегия развития</vt:lpstr>
      <vt:lpstr>Пример графического представления данные по числу операций ревасуляризации в Европе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Атлас системы помощи при сердечно-сосудистых заболеваниях</dc:title>
  <dc:creator>Конради Александра Олеговна</dc:creator>
  <cp:lastModifiedBy>Конради Александра Олеговна</cp:lastModifiedBy>
  <cp:revision>15</cp:revision>
  <dcterms:created xsi:type="dcterms:W3CDTF">2018-12-13T06:45:34Z</dcterms:created>
  <dcterms:modified xsi:type="dcterms:W3CDTF">2018-12-13T14:57:18Z</dcterms:modified>
</cp:coreProperties>
</file>